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56" r:id="rId3"/>
    <p:sldId id="279" r:id="rId4"/>
    <p:sldId id="257" r:id="rId5"/>
    <p:sldId id="277" r:id="rId6"/>
    <p:sldId id="258" r:id="rId7"/>
    <p:sldId id="264" r:id="rId8"/>
    <p:sldId id="259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046C85-07FF-45E6-B38B-A25E743489E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ADDC1B-3B61-450C-B819-CAF8CB41EF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3725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200" b="1" dirty="0" smtClean="0"/>
              <a:t>Курс  семинаров для </a:t>
            </a:r>
            <a:r>
              <a:rPr lang="ru-RU" sz="3200" b="1" dirty="0"/>
              <a:t>педагогов</a:t>
            </a:r>
            <a:r>
              <a:rPr lang="ru-RU" sz="3200" b="1" dirty="0" smtClean="0"/>
              <a:t> по теме: </a:t>
            </a:r>
            <a:r>
              <a:rPr lang="ru-RU" sz="4500" b="1" dirty="0" smtClean="0"/>
              <a:t>«</a:t>
            </a:r>
            <a:r>
              <a:rPr lang="ru-RU" sz="3200" b="1" dirty="0" smtClean="0"/>
              <a:t>Интересные </a:t>
            </a:r>
            <a:r>
              <a:rPr lang="ru-RU" sz="3200" b="1" dirty="0"/>
              <a:t>факты из жизни музыкантов» </a:t>
            </a:r>
            <a:r>
              <a:rPr lang="ru-RU" sz="4800" b="1" dirty="0"/>
              <a:t>Информационно-просветительский </a:t>
            </a:r>
            <a:r>
              <a:rPr lang="ru-RU" sz="4800" b="1" dirty="0" smtClean="0"/>
              <a:t>семинар</a:t>
            </a:r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val="319948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95936" y="1340768"/>
            <a:ext cx="4032448" cy="4320480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В </a:t>
            </a:r>
            <a:r>
              <a:rPr lang="ru-RU" sz="1600" b="1" dirty="0"/>
              <a:t>1734 году певец приехал в Англию. Никола </a:t>
            </a:r>
            <a:r>
              <a:rPr lang="ru-RU" sz="1600" b="1" dirty="0" err="1"/>
              <a:t>Порпора</a:t>
            </a:r>
            <a:r>
              <a:rPr lang="ru-RU" sz="1600" b="1" dirty="0"/>
              <a:t> в самый разгар своей борьбы с Генделем попросил </a:t>
            </a:r>
            <a:r>
              <a:rPr lang="ru-RU" sz="1600" b="1" dirty="0" err="1"/>
              <a:t>Фаринелли</a:t>
            </a:r>
            <a:r>
              <a:rPr lang="ru-RU" sz="1600" b="1" dirty="0"/>
              <a:t> дебютировать в лондонском Королевском театре. Карло выбирает оперу А. Хассе «</a:t>
            </a:r>
            <a:r>
              <a:rPr lang="ru-RU" sz="1600" b="1" dirty="0" err="1"/>
              <a:t>Артаксеркс</a:t>
            </a:r>
            <a:r>
              <a:rPr lang="ru-RU" sz="1600" b="1" dirty="0"/>
              <a:t>». Он дополнительно включает в нее пользовавшиеся успехом две арии своего брата.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 </a:t>
            </a:r>
            <a:r>
              <a:rPr lang="ru-RU" sz="1600" b="1" dirty="0" smtClean="0"/>
              <a:t>   В </a:t>
            </a:r>
            <a:r>
              <a:rPr lang="ru-RU" sz="1600" b="1" dirty="0"/>
              <a:t>знаменитой арии „</a:t>
            </a:r>
            <a:r>
              <a:rPr lang="ru-RU" sz="1600" b="1" dirty="0" err="1"/>
              <a:t>Son</a:t>
            </a:r>
            <a:r>
              <a:rPr lang="ru-RU" sz="1600" b="1" dirty="0"/>
              <a:t> </a:t>
            </a:r>
            <a:r>
              <a:rPr lang="ru-RU" sz="1600" b="1" dirty="0" err="1"/>
              <a:t>qual</a:t>
            </a:r>
            <a:r>
              <a:rPr lang="ru-RU" sz="1600" b="1" dirty="0"/>
              <a:t> </a:t>
            </a:r>
            <a:r>
              <a:rPr lang="ru-RU" sz="1600" b="1" dirty="0" err="1"/>
              <a:t>nave</a:t>
            </a:r>
            <a:r>
              <a:rPr lang="ru-RU" sz="1600" b="1" dirty="0"/>
              <a:t>“, сочиненной его братом, первую ноту он начинал с такой нежностью и постепенно усиливал звук до такой потрясающей мощи, а затем точно так же ослаблял к концу, что аплодировали ему целых пять </a:t>
            </a:r>
            <a:r>
              <a:rPr lang="ru-RU" sz="1600" b="1" dirty="0" smtClean="0"/>
              <a:t>минут.</a:t>
            </a: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2718898" cy="3505200"/>
          </a:xfrm>
        </p:spPr>
      </p:pic>
    </p:spTree>
    <p:extLst>
      <p:ext uri="{BB962C8B-B14F-4D97-AF65-F5344CB8AC3E}">
        <p14:creationId xmlns:p14="http://schemas.microsoft.com/office/powerpoint/2010/main" val="30133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840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После </a:t>
            </a:r>
            <a:r>
              <a:rPr lang="ru-RU" sz="1600" b="1" dirty="0"/>
              <a:t>этого он показал такой блеск и быстроту пассажей, что скрипачи того времени с трудом поспевали за ним.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    </a:t>
            </a:r>
            <a:r>
              <a:rPr lang="ru-RU" sz="1600" b="1" dirty="0" err="1" smtClean="0"/>
              <a:t>Фаринелли</a:t>
            </a:r>
            <a:r>
              <a:rPr lang="ru-RU" sz="1600" b="1" dirty="0" smtClean="0"/>
              <a:t> </a:t>
            </a:r>
            <a:r>
              <a:rPr lang="ru-RU" sz="1600" b="1" dirty="0"/>
              <a:t>выделялся не только подвижностью, он теперь соединял в себе преимущества всех великих певцов. В его голосе были сила, сладость и диапазон, а в его стиле — нежность, грация и быстрота. Он, безусловно, обладал качествами неведомыми до него и не встречавшимися после него ни у одного человеческого существа; качествами неотразимыми и покорявшими каждого слушателя — ученого и невежду, друга и </a:t>
            </a:r>
            <a:r>
              <a:rPr lang="ru-RU" sz="1600" b="1" dirty="0" smtClean="0"/>
              <a:t>врага.</a:t>
            </a:r>
          </a:p>
          <a:p>
            <a:pPr algn="just"/>
            <a:r>
              <a:rPr lang="ru-RU" sz="1600" b="1" dirty="0" smtClean="0"/>
              <a:t>    Толпы </a:t>
            </a:r>
            <a:r>
              <a:rPr lang="ru-RU" sz="1600" b="1" dirty="0"/>
              <a:t>поклонников собираются у театра, в котором двадцатипятилетний певец получает жалованье, равное жалованью всех участников труппы вместе взятых. Певец получал две тысячи гиней в год. Кроме того, большие суммы </a:t>
            </a:r>
            <a:r>
              <a:rPr lang="ru-RU" sz="1600" b="1" dirty="0" err="1"/>
              <a:t>Фаринелли</a:t>
            </a:r>
            <a:r>
              <a:rPr lang="ru-RU" sz="1600" b="1" dirty="0"/>
              <a:t> зарабатывал в своих бенефисах.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    В </a:t>
            </a:r>
            <a:r>
              <a:rPr lang="ru-RU" sz="1600" b="1" dirty="0"/>
              <a:t>мае 1737 года </a:t>
            </a:r>
            <a:r>
              <a:rPr lang="ru-RU" sz="1600" b="1" dirty="0" err="1"/>
              <a:t>Фаринелли</a:t>
            </a:r>
            <a:r>
              <a:rPr lang="ru-RU" sz="1600" b="1" dirty="0"/>
              <a:t> отправился в Испанию с твердым намерением вернуться в Англию, где заключил договор с знатью, тогда управлявшей оперой, для выступлений на будущий сезон. </a:t>
            </a:r>
          </a:p>
        </p:txBody>
      </p:sp>
    </p:spTree>
    <p:extLst>
      <p:ext uri="{BB962C8B-B14F-4D97-AF65-F5344CB8AC3E}">
        <p14:creationId xmlns:p14="http://schemas.microsoft.com/office/powerpoint/2010/main" val="22963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79912" y="1124744"/>
            <a:ext cx="4320480" cy="45365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В </a:t>
            </a:r>
            <a:r>
              <a:rPr lang="ru-RU" sz="1600" b="1" dirty="0"/>
              <a:t>день приезда «</a:t>
            </a:r>
            <a:r>
              <a:rPr lang="ru-RU" sz="1600" b="1" dirty="0" err="1"/>
              <a:t>музико</a:t>
            </a:r>
            <a:r>
              <a:rPr lang="ru-RU" sz="1600" b="1" dirty="0"/>
              <a:t>» выступил перед королем и королевой Испании и долгие годы не пел публично. Ему назначили постоянный пенсион — около 3000 фунтов стерлингов в год.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Дело </a:t>
            </a:r>
            <a:r>
              <a:rPr lang="ru-RU" sz="1600" b="1" dirty="0"/>
              <a:t>в том, что испанская королева пригласила </a:t>
            </a:r>
            <a:r>
              <a:rPr lang="ru-RU" sz="1600" b="1" dirty="0" err="1"/>
              <a:t>Фаринелли</a:t>
            </a:r>
            <a:r>
              <a:rPr lang="ru-RU" sz="1600" b="1" dirty="0"/>
              <a:t> в Испанию с тайной надеждой вывести своего мужа Филиппа V из состояния депрессии, граничащей с безумием. Тот постоянно жаловался на ужасные головные боли, запирался в одной из комнат дворца Ла </a:t>
            </a:r>
            <a:r>
              <a:rPr lang="ru-RU" sz="1600" b="1" dirty="0" err="1"/>
              <a:t>Гранха</a:t>
            </a:r>
            <a:r>
              <a:rPr lang="ru-RU" sz="1600" b="1" dirty="0"/>
              <a:t>, не мылся и не менял белья, считая себя умершим.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Филипп </a:t>
            </a:r>
            <a:r>
              <a:rPr lang="ru-RU" sz="1600" b="1" dirty="0"/>
              <a:t>был потрясен первой же арией, исполненной </a:t>
            </a:r>
            <a:r>
              <a:rPr lang="ru-RU" sz="1600" b="1" dirty="0" err="1" smtClean="0"/>
              <a:t>Фаринелли</a:t>
            </a:r>
            <a:r>
              <a:rPr lang="ru-RU" sz="1600" b="1" dirty="0" smtClean="0"/>
              <a:t>. </a:t>
            </a:r>
            <a:r>
              <a:rPr lang="ru-RU" sz="1600" b="1" dirty="0"/>
              <a:t>С окончанием второй он послал за певцом, расхвалил его, пообещав дать ему все, что он только </a:t>
            </a:r>
            <a:r>
              <a:rPr lang="ru-RU" sz="1600" b="1" dirty="0" smtClean="0"/>
              <a:t>пожелает.</a:t>
            </a: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633014" cy="3505200"/>
          </a:xfrm>
        </p:spPr>
      </p:pic>
    </p:spTree>
    <p:extLst>
      <p:ext uri="{BB962C8B-B14F-4D97-AF65-F5344CB8AC3E}">
        <p14:creationId xmlns:p14="http://schemas.microsoft.com/office/powerpoint/2010/main" val="11453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07904" y="1124744"/>
            <a:ext cx="4392488" cy="4608512"/>
          </a:xfrm>
        </p:spPr>
        <p:txBody>
          <a:bodyPr>
            <a:normAutofit fontScale="92500" lnSpcReduction="20000"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700" b="1" dirty="0" smtClean="0"/>
              <a:t>    </a:t>
            </a:r>
            <a:r>
              <a:rPr lang="ru-RU" sz="1700" b="1" dirty="0" err="1" smtClean="0"/>
              <a:t>Фаринелли</a:t>
            </a:r>
            <a:r>
              <a:rPr lang="ru-RU" sz="1700" b="1" dirty="0" smtClean="0"/>
              <a:t> </a:t>
            </a:r>
            <a:r>
              <a:rPr lang="ru-RU" sz="1700" b="1" dirty="0"/>
              <a:t>попросил его лишь встать, умыться, переодеться и провести заседание кабинета министров. Король повиновался и с тех пор </a:t>
            </a:r>
            <a:r>
              <a:rPr lang="ru-RU" sz="1700" b="1" dirty="0" smtClean="0"/>
              <a:t>выздоравливает.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 smtClean="0"/>
              <a:t>    После </a:t>
            </a:r>
            <a:r>
              <a:rPr lang="ru-RU" sz="1700" b="1" dirty="0"/>
              <a:t>этого Филипп каждый вечер зовет </a:t>
            </a:r>
            <a:r>
              <a:rPr lang="ru-RU" sz="1700" b="1" dirty="0" err="1"/>
              <a:t>Фаринелли</a:t>
            </a:r>
            <a:r>
              <a:rPr lang="ru-RU" sz="1700" b="1" dirty="0"/>
              <a:t> к себе. В течение десяти лет певец не выступал перед публикой, так как каждый день пел королю четыре любимые арии, две из которых сочинены Хассе, — «</a:t>
            </a:r>
            <a:r>
              <a:rPr lang="ru-RU" sz="1700" b="1" dirty="0" err="1"/>
              <a:t>Pallido</a:t>
            </a:r>
            <a:r>
              <a:rPr lang="ru-RU" sz="1700" b="1" dirty="0"/>
              <a:t> </a:t>
            </a:r>
            <a:r>
              <a:rPr lang="ru-RU" sz="1700" b="1" dirty="0" err="1"/>
              <a:t>il</a:t>
            </a:r>
            <a:r>
              <a:rPr lang="ru-RU" sz="1700" b="1" dirty="0"/>
              <a:t> </a:t>
            </a:r>
            <a:r>
              <a:rPr lang="ru-RU" sz="1700" b="1" dirty="0" err="1"/>
              <a:t>sole</a:t>
            </a:r>
            <a:r>
              <a:rPr lang="ru-RU" sz="1700" b="1" dirty="0"/>
              <a:t>» и «</a:t>
            </a:r>
            <a:r>
              <a:rPr lang="ru-RU" sz="1700" b="1" dirty="0" err="1"/>
              <a:t>Per</a:t>
            </a:r>
            <a:r>
              <a:rPr lang="ru-RU" sz="1700" b="1" dirty="0"/>
              <a:t> </a:t>
            </a:r>
            <a:r>
              <a:rPr lang="ru-RU" sz="1700" b="1" dirty="0" err="1"/>
              <a:t>questo</a:t>
            </a:r>
            <a:r>
              <a:rPr lang="ru-RU" sz="1700" b="1" dirty="0"/>
              <a:t> </a:t>
            </a:r>
            <a:r>
              <a:rPr lang="ru-RU" sz="1700" b="1" dirty="0" err="1"/>
              <a:t>dolce</a:t>
            </a:r>
            <a:r>
              <a:rPr lang="ru-RU" sz="1700" b="1" dirty="0"/>
              <a:t> </a:t>
            </a:r>
            <a:r>
              <a:rPr lang="ru-RU" sz="1700" b="1" dirty="0" err="1" smtClean="0"/>
              <a:t>amplesso</a:t>
            </a:r>
            <a:r>
              <a:rPr lang="ru-RU" sz="1700" b="1" dirty="0" smtClean="0"/>
              <a:t>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 smtClean="0"/>
              <a:t>    Менее </a:t>
            </a:r>
            <a:r>
              <a:rPr lang="ru-RU" sz="1700" b="1" dirty="0"/>
              <a:t>чем через три недели после приезда в Мадрид </a:t>
            </a:r>
            <a:r>
              <a:rPr lang="ru-RU" sz="1700" b="1" dirty="0" err="1"/>
              <a:t>Фаринелли</a:t>
            </a:r>
            <a:r>
              <a:rPr lang="ru-RU" sz="1700" b="1" dirty="0"/>
              <a:t> назначается придворным певцом короля</a:t>
            </a:r>
            <a:r>
              <a:rPr lang="ru-RU" sz="1700" b="1" dirty="0" smtClean="0"/>
              <a:t>. 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/>
              <a:t> </a:t>
            </a:r>
            <a:r>
              <a:rPr lang="ru-RU" sz="1700" b="1" dirty="0" smtClean="0"/>
              <a:t>   Монарх </a:t>
            </a:r>
            <a:r>
              <a:rPr lang="ru-RU" sz="1700" b="1" dirty="0"/>
              <a:t>уточнил, что певец подчиняется только лишь ему и королеве. </a:t>
            </a:r>
            <a:r>
              <a:rPr lang="ru-RU" sz="1700" b="1" dirty="0" smtClean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/>
              <a:t> </a:t>
            </a:r>
            <a:r>
              <a:rPr lang="ru-RU" sz="1700" b="1" dirty="0" smtClean="0"/>
              <a:t>   С </a:t>
            </a:r>
            <a:r>
              <a:rPr lang="ru-RU" sz="1700" b="1" dirty="0"/>
              <a:t>тех пор </a:t>
            </a:r>
            <a:r>
              <a:rPr lang="ru-RU" sz="1700" b="1" dirty="0" err="1"/>
              <a:t>Фаринелли</a:t>
            </a:r>
            <a:r>
              <a:rPr lang="ru-RU" sz="1700" b="1" dirty="0"/>
              <a:t> пользуется огромной властью при испанском дворе, но никогда ею не злоупотребляет. </a:t>
            </a:r>
            <a:r>
              <a:rPr lang="ru-RU" sz="1700" b="1" dirty="0" smtClean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/>
              <a:t> </a:t>
            </a:r>
            <a:r>
              <a:rPr lang="ru-RU" sz="1700" b="1" dirty="0" smtClean="0"/>
              <a:t>   Стремится </a:t>
            </a:r>
            <a:r>
              <a:rPr lang="ru-RU" sz="1700" b="1" dirty="0"/>
              <a:t>лишь облегчить болезнь короля, защитить артистов придворного театра и заставить своих зрителей любить итальянскую оперу. 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2045986" cy="3505200"/>
          </a:xfrm>
        </p:spPr>
      </p:pic>
    </p:spTree>
    <p:extLst>
      <p:ext uri="{BB962C8B-B14F-4D97-AF65-F5344CB8AC3E}">
        <p14:creationId xmlns:p14="http://schemas.microsoft.com/office/powerpoint/2010/main" val="18147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 smtClean="0"/>
              <a:t>    Но </a:t>
            </a:r>
            <a:r>
              <a:rPr lang="ru-RU" sz="1600" b="1" dirty="0"/>
              <a:t>он не может вылечить Филиппа V, который умирает в 1746 году. Его сын Фердинанд VI, рожденный от первого брака, наследует трон. Свою мачеху он заточает во дворце Ла </a:t>
            </a:r>
            <a:r>
              <a:rPr lang="ru-RU" sz="1600" b="1" dirty="0" err="1"/>
              <a:t>Гранха</a:t>
            </a:r>
            <a:r>
              <a:rPr lang="ru-RU" sz="1600" b="1" dirty="0"/>
              <a:t>. Та просит </a:t>
            </a:r>
            <a:r>
              <a:rPr lang="ru-RU" sz="1600" b="1" dirty="0" err="1"/>
              <a:t>Фаринелли</a:t>
            </a:r>
            <a:r>
              <a:rPr lang="ru-RU" sz="1600" b="1" dirty="0"/>
              <a:t> не покидать ее, но новый король требует, чтобы певец остался при дворе. Фердинанд VI назначает </a:t>
            </a:r>
            <a:r>
              <a:rPr lang="ru-RU" sz="1600" b="1" dirty="0" err="1"/>
              <a:t>Фаринелли</a:t>
            </a:r>
            <a:r>
              <a:rPr lang="ru-RU" sz="1600" b="1" dirty="0"/>
              <a:t> директором королевских театров. В 1750 году король награждает его орденом </a:t>
            </a:r>
            <a:r>
              <a:rPr lang="ru-RU" sz="1600" b="1" dirty="0" err="1"/>
              <a:t>Калатравы</a:t>
            </a:r>
            <a:r>
              <a:rPr lang="ru-RU" sz="1600" b="1" dirty="0" smtClean="0"/>
              <a:t>.</a:t>
            </a:r>
          </a:p>
          <a:p>
            <a:pPr algn="just" fontAlgn="base"/>
            <a:r>
              <a:rPr lang="ru-RU" sz="1600" b="1" dirty="0" smtClean="0"/>
              <a:t>    Обязанности </a:t>
            </a:r>
            <a:r>
              <a:rPr lang="ru-RU" sz="1600" b="1" dirty="0"/>
              <a:t>артиста теперь менее однообразны и утомительны, так как он убедил монарха завести оперу. Последняя стала для </a:t>
            </a:r>
            <a:r>
              <a:rPr lang="ru-RU" sz="1600" b="1" dirty="0" err="1"/>
              <a:t>Фаринелли</a:t>
            </a:r>
            <a:r>
              <a:rPr lang="ru-RU" sz="1600" b="1" dirty="0"/>
              <a:t> большой и радостной переменой. Назначенный единственным руководителем этих спектаклей, он выписал из Италии лучших композиторов и певцов того времени, а </a:t>
            </a:r>
            <a:r>
              <a:rPr lang="ru-RU" sz="1600" b="1" dirty="0" err="1"/>
              <a:t>Метастазио</a:t>
            </a:r>
            <a:r>
              <a:rPr lang="ru-RU" sz="1600" b="1" dirty="0"/>
              <a:t> — для либретто.</a:t>
            </a:r>
          </a:p>
          <a:p>
            <a:pPr algn="just" fontAlgn="base"/>
            <a:r>
              <a:rPr lang="ru-RU" sz="1600" b="1" dirty="0" smtClean="0"/>
              <a:t>    Еще </a:t>
            </a:r>
            <a:r>
              <a:rPr lang="ru-RU" sz="1600" b="1" dirty="0"/>
              <a:t>один испанский король, Карл III, заняв трон, отослал </a:t>
            </a:r>
            <a:r>
              <a:rPr lang="ru-RU" sz="1600" b="1" dirty="0" err="1"/>
              <a:t>Фаринелли</a:t>
            </a:r>
            <a:r>
              <a:rPr lang="ru-RU" sz="1600" b="1" dirty="0"/>
              <a:t> в Италию, показав, как смущение и жестокость смешивались с почитанием кастратов. Король сказал: «Каплуны мне нужны лишь на столе». Однако певцу продолжали выплачивать хороший пенсион и разрешили вывезти все имущество.</a:t>
            </a:r>
          </a:p>
          <a:p>
            <a:pPr algn="just" fontAlgn="base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029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23928" y="1196752"/>
            <a:ext cx="4176464" cy="45365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В </a:t>
            </a:r>
            <a:r>
              <a:rPr lang="ru-RU" sz="1600" b="1" dirty="0"/>
              <a:t>1761 году </a:t>
            </a:r>
            <a:r>
              <a:rPr lang="ru-RU" sz="1600" b="1" dirty="0" err="1"/>
              <a:t>Фаринелли</a:t>
            </a:r>
            <a:r>
              <a:rPr lang="ru-RU" sz="1600" b="1" dirty="0"/>
              <a:t> поселяется в своем роскошном доме в окрестностях Болоньи. Он ведет жизнь богатого человека, удовлетворяя свои склонности к искусствам и наукам. На вилле певца окружает великолепная коллекция табакерок, ювелирных изделий, картин, музыкальных инструментов. </a:t>
            </a:r>
            <a:r>
              <a:rPr lang="ru-RU" sz="1600" b="1" dirty="0" err="1"/>
              <a:t>Фаринелли</a:t>
            </a:r>
            <a:r>
              <a:rPr lang="ru-RU" sz="1600" b="1" dirty="0"/>
              <a:t> еще долго играл на клавесине и виоле, но пел очень редко, и то лишь по просьбе высокопоставленных гостей</a:t>
            </a:r>
            <a:r>
              <a:rPr lang="ru-RU" sz="1600" b="1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Более </a:t>
            </a:r>
            <a:r>
              <a:rPr lang="ru-RU" sz="1600" b="1" dirty="0"/>
              <a:t>всего любил он с любезностью и утонченностью светского человека принимать собратьев по искусству. Вся Европа приходила воздать почести тому, кого считала величайшим певцом всех времен: Глюк, Гайдн, Моцарт, император Австрии, саксонская принцесса, герцог Пармы, Казанова.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dirty="0"/>
          </a:p>
          <a:p>
            <a:pPr algn="just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2823838" cy="3384376"/>
          </a:xfrm>
        </p:spPr>
      </p:pic>
    </p:spTree>
    <p:extLst>
      <p:ext uri="{BB962C8B-B14F-4D97-AF65-F5344CB8AC3E}">
        <p14:creationId xmlns:p14="http://schemas.microsoft.com/office/powerpoint/2010/main" val="24893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19872" y="980728"/>
            <a:ext cx="4680520" cy="475252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</a:t>
            </a:r>
            <a:r>
              <a:rPr lang="ru-RU" sz="1600" b="1" dirty="0" err="1" smtClean="0"/>
              <a:t>Фаринелли</a:t>
            </a:r>
            <a:r>
              <a:rPr lang="ru-RU" sz="1600" b="1" dirty="0" smtClean="0"/>
              <a:t> </a:t>
            </a:r>
            <a:r>
              <a:rPr lang="ru-RU" sz="1600" b="1" dirty="0"/>
              <a:t>давно уже не поет, но еще развлекается игрой на клавесине и виоле </a:t>
            </a:r>
            <a:r>
              <a:rPr lang="ru-RU" sz="1600" b="1" dirty="0" err="1"/>
              <a:t>ламур</a:t>
            </a:r>
            <a:r>
              <a:rPr lang="ru-RU" sz="1600" b="1" dirty="0"/>
              <a:t>; у него много клавесинов, сделанных в разных странах и названных им, в зависимости от его оценки того или иного инструмента, именами величайших итальянских художников. Самым большим его любимцем является </a:t>
            </a:r>
            <a:r>
              <a:rPr lang="ru-RU" sz="1600" b="1" dirty="0" err="1"/>
              <a:t>pianoforte</a:t>
            </a:r>
            <a:r>
              <a:rPr lang="ru-RU" sz="1600" b="1" dirty="0"/>
              <a:t>, сделанное во Флоренции в 1730 году, на котором написано золотыми буквами «Рафаэль </a:t>
            </a:r>
            <a:r>
              <a:rPr lang="ru-RU" sz="1600" b="1" dirty="0" err="1"/>
              <a:t>д'Урбино</a:t>
            </a:r>
            <a:r>
              <a:rPr lang="ru-RU" sz="1600" b="1" dirty="0"/>
              <a:t>»; затем идут «</a:t>
            </a:r>
            <a:r>
              <a:rPr lang="ru-RU" sz="1600" b="1" dirty="0" err="1"/>
              <a:t>Корреджо</a:t>
            </a:r>
            <a:r>
              <a:rPr lang="ru-RU" sz="1600" b="1" dirty="0"/>
              <a:t>», «Тициан», «Гвидо» и т.д. </a:t>
            </a:r>
            <a:endParaRPr lang="ru-RU" sz="16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Он </a:t>
            </a:r>
            <a:r>
              <a:rPr lang="ru-RU" sz="1600" b="1" dirty="0"/>
              <a:t>долго играл на своем «Рафаэле», с большим умением и тонкостью, и сам сочинил для этого инструмента несколько изящных пьес. Второе место занимает клавесин, подаренный ему покойной испанской королевой, которая училась у </a:t>
            </a:r>
            <a:r>
              <a:rPr lang="ru-RU" sz="1600" b="1" dirty="0" err="1"/>
              <a:t>Скарлатти</a:t>
            </a:r>
            <a:r>
              <a:rPr lang="ru-RU" sz="1600" b="1" dirty="0"/>
              <a:t> в Португалии и Испании… 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22682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47864" y="1412776"/>
            <a:ext cx="4680520" cy="417646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Третий любимец синьора </a:t>
            </a:r>
            <a:r>
              <a:rPr lang="ru-RU" sz="1600" b="1" dirty="0" err="1"/>
              <a:t>Фаринелли</a:t>
            </a:r>
            <a:r>
              <a:rPr lang="ru-RU" sz="1600" b="1" dirty="0"/>
              <a:t> также сделан в Испании под его собственным руководством; он имеет передвижную клавиатуру, как в инструменте графа Таксис в Венеции, в котором исполнитель может транспонировать пьесу выше или ниже. </a:t>
            </a:r>
            <a:endParaRPr lang="ru-RU" sz="16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 </a:t>
            </a:r>
            <a:r>
              <a:rPr lang="ru-RU" sz="1600" b="1" dirty="0" smtClean="0"/>
              <a:t>   В </a:t>
            </a:r>
            <a:r>
              <a:rPr lang="ru-RU" sz="1600" b="1" dirty="0"/>
              <a:t>этих испанских клавесинах основные клавиши черные, а бемольные и диезные покрыты перламутром; сделаны они по итальянским образцам, целиком из кедра, за исключением деки, и помещены во </a:t>
            </a:r>
            <a:r>
              <a:rPr lang="ru-RU" sz="1600" b="1" dirty="0" smtClean="0"/>
              <a:t>второй ящик.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В </a:t>
            </a:r>
            <a:r>
              <a:rPr lang="ru-RU" sz="1600" b="1" dirty="0"/>
              <a:t>пожилом возрасте у </a:t>
            </a:r>
            <a:r>
              <a:rPr lang="ru-RU" sz="1600" b="1" dirty="0" err="1"/>
              <a:t>Фаринелли</a:t>
            </a:r>
            <a:r>
              <a:rPr lang="ru-RU" sz="1600" b="1" dirty="0"/>
              <a:t> развился </a:t>
            </a:r>
            <a:r>
              <a:rPr lang="ru-RU" sz="1600" b="1" dirty="0" smtClean="0"/>
              <a:t>синдром </a:t>
            </a:r>
            <a:r>
              <a:rPr lang="ru-RU" sz="1600" b="1" dirty="0" err="1" smtClean="0"/>
              <a:t>Морганьи</a:t>
            </a:r>
            <a:r>
              <a:rPr lang="ru-RU" sz="1600" b="1" dirty="0" smtClean="0"/>
              <a:t> – Стюарта - </a:t>
            </a:r>
            <a:r>
              <a:rPr lang="ru-RU" sz="1600" b="1" dirty="0" err="1" smtClean="0"/>
              <a:t>Мореля</a:t>
            </a:r>
            <a:r>
              <a:rPr lang="ru-RU" sz="1600" b="1" dirty="0" smtClean="0"/>
              <a:t>, явившийся </a:t>
            </a:r>
            <a:r>
              <a:rPr lang="ru-RU" sz="1600" b="1" dirty="0"/>
              <a:t>следствием </a:t>
            </a:r>
            <a:r>
              <a:rPr lang="ru-RU" sz="1600" b="1" u="sng" dirty="0" smtClean="0"/>
              <a:t>кастрации.</a:t>
            </a:r>
            <a:endParaRPr lang="ru-RU" sz="16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2100768" cy="2527240"/>
          </a:xfrm>
        </p:spPr>
      </p:pic>
    </p:spTree>
    <p:extLst>
      <p:ext uri="{BB962C8B-B14F-4D97-AF65-F5344CB8AC3E}">
        <p14:creationId xmlns:p14="http://schemas.microsoft.com/office/powerpoint/2010/main" val="28033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1628800"/>
            <a:ext cx="3528392" cy="352839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 </a:t>
            </a:r>
            <a:r>
              <a:rPr lang="ru-RU" sz="1600" b="1" dirty="0" smtClean="0"/>
              <a:t>   </a:t>
            </a:r>
            <a:r>
              <a:rPr lang="ru-RU" sz="1600" b="1" dirty="0" err="1" smtClean="0"/>
              <a:t>Фаринелли</a:t>
            </a:r>
            <a:r>
              <a:rPr lang="ru-RU" sz="1600" b="1" dirty="0" smtClean="0"/>
              <a:t> </a:t>
            </a:r>
            <a:r>
              <a:rPr lang="ru-RU" sz="1600" b="1" dirty="0"/>
              <a:t>умер 15 июля 1782 года в Болонье</a:t>
            </a:r>
            <a:r>
              <a:rPr lang="ru-RU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Останки </a:t>
            </a:r>
            <a:r>
              <a:rPr lang="ru-RU" sz="1600" b="1" dirty="0"/>
              <a:t>были обнаружены недавно на старинном болонском кладбище </a:t>
            </a:r>
            <a:r>
              <a:rPr lang="ru-RU" sz="1600" b="1" dirty="0" err="1"/>
              <a:t>Чертоза</a:t>
            </a:r>
            <a:r>
              <a:rPr lang="ru-RU" sz="1600" b="1" dirty="0"/>
              <a:t>, куда их перенесли в </a:t>
            </a:r>
            <a:r>
              <a:rPr lang="ru-RU" sz="1600" b="1" dirty="0" smtClean="0"/>
              <a:t>1810 г., </a:t>
            </a:r>
            <a:r>
              <a:rPr lang="ru-RU" sz="1600" b="1" dirty="0"/>
              <a:t>после того как наполеоновские войска разрушили первоначальное место упокоения </a:t>
            </a:r>
            <a:r>
              <a:rPr lang="ru-RU" sz="1600" b="1" dirty="0" err="1"/>
              <a:t>Фаринелли</a:t>
            </a:r>
            <a:r>
              <a:rPr lang="ru-RU" sz="1600" b="1" dirty="0"/>
              <a:t> — Церковь Святого Креста в монастыре ордена капуцинов.</a:t>
            </a:r>
          </a:p>
          <a:p>
            <a:endParaRPr lang="ru-RU" dirty="0"/>
          </a:p>
        </p:txBody>
      </p:sp>
      <p:pic>
        <p:nvPicPr>
          <p:cNvPr id="7" name="Picture 2" descr="D:\МУЗРУКИ\ФАРИНЕЛЛИ\18592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51920" y="1196752"/>
            <a:ext cx="4248472" cy="410445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/>
              <a:t>    Знаменитый </a:t>
            </a:r>
            <a:r>
              <a:rPr lang="ru-RU" sz="2100" b="1" dirty="0"/>
              <a:t>итальянский певец </a:t>
            </a:r>
            <a:r>
              <a:rPr lang="ru-RU" sz="2100" b="1" dirty="0" err="1"/>
              <a:t>Фаринелли</a:t>
            </a:r>
            <a:r>
              <a:rPr lang="ru-RU" sz="2100" b="1" dirty="0"/>
              <a:t> вошел в историю благодаря своему уникальному голосу – результату кастрации. </a:t>
            </a:r>
            <a:endParaRPr lang="ru-RU" sz="21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/>
              <a:t>    Операция </a:t>
            </a:r>
            <a:r>
              <a:rPr lang="ru-RU" sz="2100" b="1" dirty="0"/>
              <a:t>позволила сохранить ему во взрослом возрасте юношеское сопрано, однако привела к деформации черепа, которая могла повлиять на его мозг. К такому выводу пришли ученые. </a:t>
            </a:r>
            <a:endParaRPr lang="ru-RU" sz="21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/>
              <a:t>    В </a:t>
            </a:r>
            <a:r>
              <a:rPr lang="ru-RU" sz="2100" b="1" dirty="0"/>
              <a:t>2006 году его тело было эксгумировано для научного изучения. </a:t>
            </a:r>
            <a:endParaRPr lang="ru-RU" sz="21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/>
              <a:t>    Руководитель </a:t>
            </a:r>
            <a:r>
              <a:rPr lang="ru-RU" sz="2100" b="1" dirty="0"/>
              <a:t>изыскания Мария </a:t>
            </a:r>
            <a:r>
              <a:rPr lang="ru-RU" sz="2100" b="1" dirty="0" err="1"/>
              <a:t>Джованна</a:t>
            </a:r>
            <a:r>
              <a:rPr lang="ru-RU" sz="2100" b="1" dirty="0"/>
              <a:t> </a:t>
            </a:r>
            <a:r>
              <a:rPr lang="ru-RU" sz="2100" b="1" dirty="0" err="1"/>
              <a:t>Белькастро</a:t>
            </a:r>
            <a:r>
              <a:rPr lang="ru-RU" sz="2100" b="1" dirty="0"/>
              <a:t> из Университета </a:t>
            </a:r>
            <a:r>
              <a:rPr lang="ru-RU" sz="2100" b="1" dirty="0" smtClean="0"/>
              <a:t>в </a:t>
            </a:r>
            <a:r>
              <a:rPr lang="ru-RU" sz="2100" b="1" dirty="0"/>
              <a:t>Болонье выявила две необычные особенности строения. Как и у других кастратов, кости в конечностях певца были необычайно длинными. А череп спереди рос внутрь в виде бугров, будучи местами в два раза толще нормальной костной </a:t>
            </a:r>
            <a:r>
              <a:rPr lang="ru-RU" sz="2100" b="1" dirty="0" smtClean="0"/>
              <a:t>ткани</a:t>
            </a:r>
            <a:r>
              <a:rPr lang="ru-RU" sz="2100" b="1" dirty="0"/>
              <a:t>.</a:t>
            </a:r>
            <a:endParaRPr lang="ru-RU" sz="2100" b="1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2686620" cy="3505200"/>
          </a:xfrm>
        </p:spPr>
      </p:pic>
    </p:spTree>
    <p:extLst>
      <p:ext uri="{BB962C8B-B14F-4D97-AF65-F5344CB8AC3E}">
        <p14:creationId xmlns:p14="http://schemas.microsoft.com/office/powerpoint/2010/main" val="34643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053" y="1412776"/>
            <a:ext cx="69402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ФАРИНЕЛЛИ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2686" y="3573016"/>
            <a:ext cx="50428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Карло Броски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евец-кастрат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69847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Подобное </a:t>
            </a:r>
            <a:r>
              <a:rPr lang="ru-RU" sz="1600" b="1" dirty="0"/>
              <a:t>отклонение </a:t>
            </a:r>
            <a:r>
              <a:rPr lang="ru-RU" sz="1600" b="1" dirty="0" smtClean="0"/>
              <a:t>называется </a:t>
            </a:r>
            <a:r>
              <a:rPr lang="ru-RU" sz="1600" b="1" dirty="0"/>
              <a:t>Синдром </a:t>
            </a:r>
            <a:r>
              <a:rPr lang="ru-RU" sz="1600" b="1" dirty="0" err="1"/>
              <a:t>Морганьи</a:t>
            </a:r>
            <a:r>
              <a:rPr lang="ru-RU" sz="1600" b="1" dirty="0"/>
              <a:t>-Стюарта-</a:t>
            </a:r>
            <a:r>
              <a:rPr lang="ru-RU" sz="1600" b="1" dirty="0" err="1"/>
              <a:t>Мореля</a:t>
            </a:r>
            <a:r>
              <a:rPr lang="ru-RU" sz="1600" b="1" dirty="0"/>
              <a:t>. Оно представляет собой утолщение внутренней пластинки лобной кости. Согласно одной теории, данное расстройство развивается в связи с гормональными сбоями, в основном из-за чрезмерного количества эстрогена. Это объясняет тот факт, почему его преимущественно находят у женщин постклимактерического периода и столь редко у </a:t>
            </a:r>
            <a:r>
              <a:rPr lang="ru-RU" sz="1600" b="1" dirty="0" smtClean="0"/>
              <a:t>мужчин.</a:t>
            </a:r>
          </a:p>
          <a:p>
            <a:pPr algn="just"/>
            <a:r>
              <a:rPr lang="ru-RU" sz="1600" b="1" dirty="0" smtClean="0"/>
              <a:t>    Считалось </a:t>
            </a:r>
            <a:r>
              <a:rPr lang="ru-RU" sz="1600" b="1" dirty="0"/>
              <a:t>ранее, что Синдром </a:t>
            </a:r>
            <a:r>
              <a:rPr lang="ru-RU" sz="1600" b="1" dirty="0" err="1"/>
              <a:t>Морганьи</a:t>
            </a:r>
            <a:r>
              <a:rPr lang="ru-RU" sz="1600" b="1" dirty="0"/>
              <a:t>-Стюарта-</a:t>
            </a:r>
            <a:r>
              <a:rPr lang="ru-RU" sz="1600" b="1" dirty="0" err="1"/>
              <a:t>Мореля</a:t>
            </a:r>
            <a:r>
              <a:rPr lang="ru-RU" sz="1600" b="1" dirty="0"/>
              <a:t> безвреден. Однако теперь его связывают с рядом поведенческих отклонений, головными болями и неврологическими недугами вроде болезни Альцгеймера. Между тем, скорее всего, данные проблемы коснулись </a:t>
            </a:r>
            <a:r>
              <a:rPr lang="ru-RU" sz="1600" b="1" dirty="0" err="1"/>
              <a:t>Фаринелли</a:t>
            </a:r>
            <a:r>
              <a:rPr lang="ru-RU" sz="1600" b="1" dirty="0"/>
              <a:t> </a:t>
            </a:r>
            <a:r>
              <a:rPr lang="ru-RU" sz="1600" b="1" dirty="0" smtClean="0"/>
              <a:t> лишь </a:t>
            </a:r>
            <a:r>
              <a:rPr lang="ru-RU" sz="1600" b="1" dirty="0"/>
              <a:t>под конец </a:t>
            </a:r>
            <a:r>
              <a:rPr lang="ru-RU" sz="1600" b="1" dirty="0" smtClean="0"/>
              <a:t>жизни.</a:t>
            </a:r>
          </a:p>
          <a:p>
            <a:pPr algn="just"/>
            <a:r>
              <a:rPr lang="ru-RU" sz="1600" b="1" dirty="0" smtClean="0"/>
              <a:t>    В завершении хотелось бы подчеркнуть неоценимый вклад Карло Броски (</a:t>
            </a:r>
            <a:r>
              <a:rPr lang="ru-RU" sz="1600" b="1" dirty="0" err="1" smtClean="0"/>
              <a:t>Фаринелли</a:t>
            </a:r>
            <a:r>
              <a:rPr lang="ru-RU" sz="1600" b="1" dirty="0" smtClean="0"/>
              <a:t>) в развитие оперного искусства 18 века и певческого  мастерства в целом. Можно смело сказать, что это был величайший гений   в своем виде искусства всех времен и народов.</a:t>
            </a:r>
            <a:endParaRPr lang="ru-RU" sz="1600" b="1" dirty="0"/>
          </a:p>
          <a:p>
            <a:pPr algn="just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579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7193" y="1124744"/>
            <a:ext cx="67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внимание!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2" y="2438400"/>
            <a:ext cx="2543175" cy="3048000"/>
          </a:xfrm>
        </p:spPr>
      </p:pic>
    </p:spTree>
    <p:extLst>
      <p:ext uri="{BB962C8B-B14F-4D97-AF65-F5344CB8AC3E}">
        <p14:creationId xmlns:p14="http://schemas.microsoft.com/office/powerpoint/2010/main" val="1289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122" y="2636912"/>
            <a:ext cx="7001277" cy="2655912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/>
              <a:t>- Ознакомить педагогов с жизнью и творчеством певца </a:t>
            </a:r>
            <a:r>
              <a:rPr lang="en-US" sz="1800" b="1" i="1" dirty="0" smtClean="0"/>
              <a:t>XVIII</a:t>
            </a:r>
            <a:r>
              <a:rPr lang="ru-RU" sz="1800" b="1" i="1" dirty="0" smtClean="0"/>
              <a:t>  века </a:t>
            </a:r>
            <a:r>
              <a:rPr lang="ru-RU" sz="1800" b="1" i="1" dirty="0" err="1" smtClean="0"/>
              <a:t>карло</a:t>
            </a:r>
            <a:r>
              <a:rPr lang="ru-RU" sz="1800" b="1" i="1" dirty="0" smtClean="0"/>
              <a:t> Броски (</a:t>
            </a:r>
            <a:r>
              <a:rPr lang="ru-RU" sz="1800" b="1" i="1" dirty="0" err="1" smtClean="0"/>
              <a:t>Фаринелли</a:t>
            </a:r>
            <a:r>
              <a:rPr lang="ru-RU" sz="1800" b="1" i="1" dirty="0" smtClean="0"/>
              <a:t>);</a:t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 smtClean="0"/>
              <a:t>- Вызывать интерес к творчеству  выдающихся музыкантов;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- Расширять кругозор, повышать уровень профессиональной компетентности педагогов.</a:t>
            </a:r>
            <a:endParaRPr lang="ru-RU" sz="1800" b="1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1205136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dirty="0" smtClean="0"/>
              <a:t>Цели и задачи семинара: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4677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399" cy="599440"/>
          </a:xfrm>
        </p:spPr>
        <p:txBody>
          <a:bodyPr/>
          <a:lstStyle/>
          <a:p>
            <a:r>
              <a:rPr lang="ru-RU" dirty="0" err="1" smtClean="0"/>
              <a:t>Фаринелли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400" dirty="0" smtClean="0"/>
              <a:t>1705-1789</a:t>
            </a:r>
            <a:r>
              <a:rPr lang="ru-RU" sz="1100" dirty="0" smtClean="0"/>
              <a:t> гг.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9" y="1772816"/>
            <a:ext cx="3528392" cy="4032448"/>
          </a:xfrm>
        </p:spPr>
        <p:txBody>
          <a:bodyPr>
            <a:noAutofit/>
          </a:bodyPr>
          <a:lstStyle/>
          <a:p>
            <a:pPr marL="36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Самый знаменитый </a:t>
            </a:r>
            <a:r>
              <a:rPr lang="ru-RU" sz="1800" b="1" dirty="0"/>
              <a:t>итальянский </a:t>
            </a:r>
            <a:endParaRPr lang="ru-RU" sz="1800" b="1" dirty="0" smtClean="0"/>
          </a:p>
          <a:p>
            <a:pPr marL="36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певец-кастрат.</a:t>
            </a:r>
          </a:p>
          <a:p>
            <a:pPr marL="36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</a:t>
            </a:r>
            <a:r>
              <a:rPr lang="ru-RU" sz="1800" b="1" dirty="0"/>
              <a:t>Голос </a:t>
            </a:r>
            <a:r>
              <a:rPr lang="ru-RU" sz="1800" b="1" dirty="0" err="1"/>
              <a:t>Фаринелли</a:t>
            </a:r>
            <a:r>
              <a:rPr lang="ru-RU" sz="1800" b="1" dirty="0"/>
              <a:t>, охватывающий три с половиной октавы, хотя и не был безупречен по тембру, обладал невероятной гибкостью и техничностью, а широкий диапазон позволял исполнять как сопрановые, так и контральтовые </a:t>
            </a:r>
            <a:r>
              <a:rPr lang="ru-RU" sz="1800" b="1" dirty="0" smtClean="0"/>
              <a:t>партии.</a:t>
            </a:r>
            <a:endParaRPr lang="ru-RU" sz="1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00" y="1676400"/>
            <a:ext cx="2584400" cy="3505200"/>
          </a:xfrm>
        </p:spPr>
      </p:pic>
    </p:spTree>
    <p:extLst>
      <p:ext uri="{BB962C8B-B14F-4D97-AF65-F5344CB8AC3E}">
        <p14:creationId xmlns:p14="http://schemas.microsoft.com/office/powerpoint/2010/main" val="26689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03848" y="1196752"/>
            <a:ext cx="4896544" cy="432048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 </a:t>
            </a:r>
            <a:r>
              <a:rPr lang="ru-RU" sz="1600" b="1" dirty="0" smtClean="0"/>
              <a:t>    </a:t>
            </a:r>
            <a:r>
              <a:rPr lang="ru-RU" sz="1600" b="1" dirty="0" err="1" smtClean="0"/>
              <a:t>Фаринелли</a:t>
            </a:r>
            <a:r>
              <a:rPr lang="ru-RU" sz="1600" b="1" dirty="0" smtClean="0"/>
              <a:t> </a:t>
            </a:r>
            <a:r>
              <a:rPr lang="ru-RU" sz="1600" b="1" dirty="0"/>
              <a:t>(настоящее имя Карло Броски) родился 24 января  1705  года в </a:t>
            </a:r>
            <a:r>
              <a:rPr lang="ru-RU" sz="1600" b="1" dirty="0" err="1"/>
              <a:t>Андрии</a:t>
            </a:r>
            <a:r>
              <a:rPr lang="ru-RU" sz="1600" b="1" dirty="0"/>
              <a:t>, </a:t>
            </a:r>
            <a:r>
              <a:rPr lang="ru-RU" sz="1600" b="1" dirty="0" err="1"/>
              <a:t>Апулия</a:t>
            </a:r>
            <a:r>
              <a:rPr lang="ru-RU" sz="1600" b="1" dirty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    В противовес большинству молодых певцов, обреченных на кастрацию из-за обнищания своих семей, видевших в этом источник доходов, Карло Броски — выходец из дворянской семьи.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    Его отец, Сальваторе Броски, — одно время губернатор городов </a:t>
            </a:r>
            <a:r>
              <a:rPr lang="ru-RU" sz="1600" b="1" dirty="0" err="1"/>
              <a:t>Маратеа</a:t>
            </a:r>
            <a:r>
              <a:rPr lang="ru-RU" sz="1600" b="1" dirty="0"/>
              <a:t> и </a:t>
            </a:r>
            <a:r>
              <a:rPr lang="ru-RU" sz="1600" b="1" dirty="0" err="1"/>
              <a:t>Чистернино</a:t>
            </a:r>
            <a:r>
              <a:rPr lang="ru-RU" sz="1600" b="1" dirty="0"/>
              <a:t>, а позднее капельмейстер </a:t>
            </a:r>
            <a:r>
              <a:rPr lang="ru-RU" sz="1600" b="1" dirty="0" err="1"/>
              <a:t>Андрии</a:t>
            </a:r>
            <a:r>
              <a:rPr lang="ru-RU" sz="1600" b="1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Сам </a:t>
            </a:r>
            <a:r>
              <a:rPr lang="ru-RU" sz="1600" b="1" dirty="0"/>
              <a:t>превосходный музыкант, он обучил этому искусству двух сыновей. Старший, </a:t>
            </a:r>
            <a:r>
              <a:rPr lang="ru-RU" sz="1600" b="1" dirty="0" err="1"/>
              <a:t>Рикардо</a:t>
            </a:r>
            <a:r>
              <a:rPr lang="ru-RU" sz="1600" b="1" dirty="0"/>
              <a:t>, впоследствии стал автором четырнадцати опер. Младший, Карло, рано проявил чудесные способности к пению. В семь лет мальчика кастрировали, дабы сохранить чистоту голоса.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47" y="3573016"/>
            <a:ext cx="1656184" cy="2160241"/>
          </a:xfrm>
        </p:spPr>
      </p:pic>
      <p:pic>
        <p:nvPicPr>
          <p:cNvPr id="6" name="Picture 2" descr="D:\МУЗРУКИ\ФАРИНЕЛЛИ\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26" y="1204484"/>
            <a:ext cx="17223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28695" y="2728846"/>
            <a:ext cx="1722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Рикардо</a:t>
            </a:r>
            <a:r>
              <a:rPr lang="ru-RU" sz="2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Броски</a:t>
            </a:r>
            <a:endParaRPr lang="ru-RU" sz="2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2831" y="5026165"/>
            <a:ext cx="1722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Карло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Броски</a:t>
            </a:r>
            <a:endParaRPr lang="ru-RU" sz="2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8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642" y="1484784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Псевдоним </a:t>
            </a:r>
            <a:r>
              <a:rPr lang="ru-RU" sz="1600" b="1" dirty="0" err="1"/>
              <a:t>Фаринелли</a:t>
            </a:r>
            <a:r>
              <a:rPr lang="ru-RU" sz="1600" b="1" dirty="0"/>
              <a:t> произошел от фамилии братьев </a:t>
            </a:r>
            <a:r>
              <a:rPr lang="ru-RU" sz="1600" b="1" dirty="0" err="1"/>
              <a:t>Фарина</a:t>
            </a:r>
            <a:r>
              <a:rPr lang="ru-RU" sz="1600" b="1" dirty="0"/>
              <a:t>, покровительствовавших певцу в юные годы. Пению Карло обучался сначала у отца, затем в неаполитанской консерватории «</a:t>
            </a:r>
            <a:r>
              <a:rPr lang="ru-RU" sz="1600" b="1" dirty="0" err="1"/>
              <a:t>Сант-Онофрио</a:t>
            </a:r>
            <a:r>
              <a:rPr lang="ru-RU" sz="1600" b="1" dirty="0"/>
              <a:t>» у Николы </a:t>
            </a:r>
            <a:r>
              <a:rPr lang="ru-RU" sz="1600" b="1" dirty="0" err="1"/>
              <a:t>Порпоры</a:t>
            </a:r>
            <a:r>
              <a:rPr lang="ru-RU" sz="1600" b="1" dirty="0"/>
              <a:t>, самого знаменитого в то время учителя музыки и пения, воспитавшего таких певцов, как </a:t>
            </a:r>
            <a:r>
              <a:rPr lang="ru-RU" sz="1600" b="1" dirty="0" err="1"/>
              <a:t>Каффарелли</a:t>
            </a:r>
            <a:r>
              <a:rPr lang="ru-RU" sz="1600" b="1" dirty="0"/>
              <a:t>, </a:t>
            </a:r>
            <a:r>
              <a:rPr lang="ru-RU" sz="1600" b="1" dirty="0" err="1"/>
              <a:t>Порпорино</a:t>
            </a:r>
            <a:r>
              <a:rPr lang="ru-RU" sz="1600" b="1" dirty="0"/>
              <a:t> и </a:t>
            </a:r>
            <a:r>
              <a:rPr lang="ru-RU" sz="1600" b="1" dirty="0" err="1"/>
              <a:t>Монтаньяца</a:t>
            </a:r>
            <a:r>
              <a:rPr lang="ru-RU" sz="1600" b="1" dirty="0" smtClean="0"/>
              <a:t>.</a:t>
            </a:r>
          </a:p>
          <a:p>
            <a:pPr algn="just" fontAlgn="base"/>
            <a:r>
              <a:rPr lang="ru-RU" sz="1600" b="1" dirty="0" smtClean="0"/>
              <a:t>    В </a:t>
            </a:r>
            <a:r>
              <a:rPr lang="ru-RU" sz="1600" b="1" dirty="0"/>
              <a:t>пятнадцать лет в Неаполе </a:t>
            </a:r>
            <a:r>
              <a:rPr lang="ru-RU" sz="1600" b="1" dirty="0" err="1"/>
              <a:t>Фаринелли</a:t>
            </a:r>
            <a:r>
              <a:rPr lang="ru-RU" sz="1600" b="1" dirty="0"/>
              <a:t> дебютировал перед публикой в опере </a:t>
            </a:r>
            <a:r>
              <a:rPr lang="ru-RU" sz="1600" b="1" dirty="0" err="1"/>
              <a:t>Порпора</a:t>
            </a:r>
            <a:r>
              <a:rPr lang="ru-RU" sz="1600" b="1" dirty="0"/>
              <a:t> «Анжелика и </a:t>
            </a:r>
            <a:r>
              <a:rPr lang="ru-RU" sz="1600" b="1" dirty="0" err="1"/>
              <a:t>Медор</a:t>
            </a:r>
            <a:r>
              <a:rPr lang="ru-RU" sz="1600" b="1" dirty="0"/>
              <a:t>». Широкую известность принесли юному певцу выступления в римском театре «</a:t>
            </a:r>
            <a:r>
              <a:rPr lang="ru-RU" sz="1600" b="1" dirty="0" err="1"/>
              <a:t>Алиберти</a:t>
            </a:r>
            <a:r>
              <a:rPr lang="ru-RU" sz="1600" b="1" dirty="0"/>
              <a:t>» в сезон 1721/22 года в операх «</a:t>
            </a:r>
            <a:r>
              <a:rPr lang="ru-RU" sz="1600" b="1" dirty="0" err="1"/>
              <a:t>Эумене</a:t>
            </a:r>
            <a:r>
              <a:rPr lang="ru-RU" sz="1600" b="1" dirty="0"/>
              <a:t>», «</a:t>
            </a:r>
            <a:r>
              <a:rPr lang="ru-RU" sz="1600" b="1" dirty="0" err="1"/>
              <a:t>Флавио</a:t>
            </a:r>
            <a:r>
              <a:rPr lang="ru-RU" sz="1600" b="1" dirty="0"/>
              <a:t> </a:t>
            </a:r>
            <a:r>
              <a:rPr lang="ru-RU" sz="1600" b="1" dirty="0" err="1"/>
              <a:t>Аничио</a:t>
            </a:r>
            <a:r>
              <a:rPr lang="ru-RU" sz="1600" b="1" dirty="0"/>
              <a:t> </a:t>
            </a:r>
            <a:r>
              <a:rPr lang="ru-RU" sz="1600" b="1" dirty="0" err="1"/>
              <a:t>Олибрио</a:t>
            </a:r>
            <a:r>
              <a:rPr lang="ru-RU" sz="1600" b="1" dirty="0"/>
              <a:t>» </a:t>
            </a:r>
            <a:r>
              <a:rPr lang="ru-RU" sz="1600" b="1" dirty="0" err="1"/>
              <a:t>Порпоры</a:t>
            </a:r>
            <a:r>
              <a:rPr lang="ru-RU" sz="1600" b="1" dirty="0"/>
              <a:t>.</a:t>
            </a:r>
          </a:p>
          <a:p>
            <a:pPr algn="just"/>
            <a:r>
              <a:rPr lang="ru-RU" sz="1600" b="1" dirty="0"/>
              <a:t>    Здесь же он пел главную женскую партию в опере </a:t>
            </a:r>
            <a:r>
              <a:rPr lang="ru-RU" sz="1600" b="1" dirty="0" err="1"/>
              <a:t>Предьери</a:t>
            </a:r>
            <a:r>
              <a:rPr lang="ru-RU" sz="1600" b="1" dirty="0"/>
              <a:t> «</a:t>
            </a:r>
            <a:r>
              <a:rPr lang="ru-RU" sz="1600" b="1" dirty="0" err="1"/>
              <a:t>Софонисба</a:t>
            </a:r>
            <a:r>
              <a:rPr lang="ru-RU" sz="1600" b="1" dirty="0"/>
              <a:t>». Каждый вечер </a:t>
            </a:r>
            <a:r>
              <a:rPr lang="ru-RU" sz="1600" b="1" dirty="0" err="1"/>
              <a:t>Фаринелли</a:t>
            </a:r>
            <a:r>
              <a:rPr lang="ru-RU" sz="1600" b="1" dirty="0"/>
              <a:t> соревновался с трубачом в оркестре, сопровождающим его пение в самом бравурном тоне. </a:t>
            </a:r>
          </a:p>
          <a:p>
            <a:pPr algn="just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965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980728"/>
            <a:ext cx="4032448" cy="468052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   Семнадцати </a:t>
            </a:r>
            <a:r>
              <a:rPr lang="ru-RU" sz="1600" b="1" dirty="0"/>
              <a:t>лет он переехал из Неаполя в Рим, где во время представления одной оперы он каждый вечер состязался со знаменитым трубачом в арии, которой тот аккомпанировал на этом инструменте; сперва это казалось только простым и дружеским состязанием, пока зрители не заинтересовались спором и не разделились на две партии;</a:t>
            </a:r>
            <a:r>
              <a:rPr lang="ru-RU" sz="1600" dirty="0"/>
              <a:t> </a:t>
            </a:r>
            <a:r>
              <a:rPr lang="ru-RU" sz="1600" b="1" dirty="0"/>
              <a:t>после многократных выступлений, когда они оба изо всех сил наращивали один и тот же звук, показывая мощь своих легких и стараясь перещеголять друг друга блеском и силой</a:t>
            </a:r>
            <a:r>
              <a:rPr lang="ru-RU" sz="1600" b="1" dirty="0" smtClean="0"/>
              <a:t>,</a:t>
            </a:r>
            <a:r>
              <a:rPr lang="ru-RU" sz="1600" b="1" dirty="0"/>
              <a:t> они однажды филировали звук с трелью в терцию в течение столь долгого времени, что зрители стали 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2" y="1052736"/>
            <a:ext cx="2759593" cy="2177708"/>
          </a:xfrm>
        </p:spPr>
      </p:pic>
      <p:pic>
        <p:nvPicPr>
          <p:cNvPr id="1026" name="Picture 2" descr="D:\МУЗРУКИ\ФАРИНЕЛЛИ\_41877254_farinelli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1" y="3429000"/>
            <a:ext cx="3024336" cy="22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122" y="1124744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 smtClean="0"/>
              <a:t>с нетерпением ждать исхода, а оба казались вконец изнуренными; и </a:t>
            </a:r>
            <a:r>
              <a:rPr lang="ru-RU" sz="1600" b="1" dirty="0"/>
              <a:t>действительно, трубач, совсем выбившись из сил, остановился, предполагая, что его противник столь же утомлен и что состязание окончилось вничью; тогда </a:t>
            </a:r>
            <a:r>
              <a:rPr lang="ru-RU" sz="1600" b="1" dirty="0" err="1"/>
              <a:t>Фаринелли</a:t>
            </a:r>
            <a:r>
              <a:rPr lang="ru-RU" sz="1600" b="1" dirty="0"/>
              <a:t>, улыбнувшись в знак того, что до сих пор он только шутил с ним, стал на том же дыхании, с новой силой не только филировать звук в трели, но и исполнять самые трудные и быстрые украшения до тех пор, пока его наконец не заставила остановиться овация слушателей. </a:t>
            </a:r>
            <a:endParaRPr lang="ru-RU" sz="1600" b="1" dirty="0" smtClean="0"/>
          </a:p>
          <a:p>
            <a:pPr algn="just" fontAlgn="base"/>
            <a:r>
              <a:rPr lang="ru-RU" sz="1600" b="1" dirty="0" smtClean="0"/>
              <a:t>    Этим </a:t>
            </a:r>
            <a:r>
              <a:rPr lang="ru-RU" sz="1600" b="1" dirty="0"/>
              <a:t>днем можно датировать начало его неизменного превосходства над всеми современниками.</a:t>
            </a:r>
          </a:p>
          <a:p>
            <a:pPr algn="just" fontAlgn="base"/>
            <a:r>
              <a:rPr lang="ru-RU" sz="1600" b="1" dirty="0"/>
              <a:t>В 1722 году </a:t>
            </a:r>
            <a:r>
              <a:rPr lang="ru-RU" sz="1600" b="1" dirty="0" err="1"/>
              <a:t>Фаринелли</a:t>
            </a:r>
            <a:r>
              <a:rPr lang="ru-RU" sz="1600" b="1" dirty="0"/>
              <a:t> впервые выступил в опере </a:t>
            </a:r>
            <a:r>
              <a:rPr lang="ru-RU" sz="1600" b="1" dirty="0" err="1"/>
              <a:t>Метастазио</a:t>
            </a:r>
            <a:r>
              <a:rPr lang="ru-RU" sz="1600" b="1" dirty="0"/>
              <a:t> «</a:t>
            </a:r>
            <a:r>
              <a:rPr lang="ru-RU" sz="1600" b="1" dirty="0" err="1"/>
              <a:t>Angelica</a:t>
            </a:r>
            <a:r>
              <a:rPr lang="ru-RU" sz="1600" b="1" dirty="0"/>
              <a:t>», и с тех пор возникла его сердечная дружба с молодым поэтом, который называл его не иначе как «</a:t>
            </a:r>
            <a:r>
              <a:rPr lang="ru-RU" sz="1600" b="1" dirty="0" err="1"/>
              <a:t>caro</a:t>
            </a:r>
            <a:r>
              <a:rPr lang="ru-RU" sz="1600" b="1" dirty="0"/>
              <a:t> </a:t>
            </a:r>
            <a:r>
              <a:rPr lang="ru-RU" sz="1600" b="1" dirty="0" err="1"/>
              <a:t>gemello</a:t>
            </a:r>
            <a:r>
              <a:rPr lang="ru-RU" sz="1600" b="1" dirty="0"/>
              <a:t>» («дорогой братишка»). Такие отношения поэта и «</a:t>
            </a:r>
            <a:r>
              <a:rPr lang="ru-RU" sz="1600" b="1" dirty="0" err="1"/>
              <a:t>музико</a:t>
            </a:r>
            <a:r>
              <a:rPr lang="ru-RU" sz="1600" b="1" dirty="0"/>
              <a:t>» характерны для данного периода развития итальянской оперы.</a:t>
            </a:r>
          </a:p>
          <a:p>
            <a:pPr algn="just" fontAlgn="base"/>
            <a:r>
              <a:rPr lang="ru-RU" sz="1600" b="1" dirty="0" smtClean="0"/>
              <a:t>    В </a:t>
            </a:r>
            <a:r>
              <a:rPr lang="ru-RU" sz="1600" b="1" dirty="0"/>
              <a:t>1724 году </a:t>
            </a:r>
            <a:r>
              <a:rPr lang="ru-RU" sz="1600" b="1" dirty="0" err="1"/>
              <a:t>Фаринелли</a:t>
            </a:r>
            <a:r>
              <a:rPr lang="ru-RU" sz="1600" b="1" dirty="0"/>
              <a:t> исполняет свою первую мужскую партию, и вновь успех по всей Италии, которая в тот период знает его под именем </a:t>
            </a:r>
            <a:r>
              <a:rPr lang="ru-RU" sz="1600" b="1" dirty="0" err="1"/>
              <a:t>Il</a:t>
            </a:r>
            <a:r>
              <a:rPr lang="ru-RU" sz="1600" b="1" dirty="0"/>
              <a:t> </a:t>
            </a:r>
            <a:r>
              <a:rPr lang="ru-RU" sz="1600" b="1" dirty="0" err="1"/>
              <a:t>Ragazzo</a:t>
            </a:r>
            <a:r>
              <a:rPr lang="ru-RU" sz="1600" b="1" dirty="0"/>
              <a:t> (Мальчик). </a:t>
            </a:r>
          </a:p>
        </p:txBody>
      </p:sp>
    </p:spTree>
    <p:extLst>
      <p:ext uri="{BB962C8B-B14F-4D97-AF65-F5344CB8AC3E}">
        <p14:creationId xmlns:p14="http://schemas.microsoft.com/office/powerpoint/2010/main" val="37397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124744"/>
            <a:ext cx="3744416" cy="4680520"/>
          </a:xfrm>
        </p:spPr>
        <p:txBody>
          <a:bodyPr>
            <a:normAutofit fontScale="25000" lnSpcReduction="20000"/>
          </a:bodyPr>
          <a:lstStyle/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/>
              <a:t>    В </a:t>
            </a:r>
            <a:r>
              <a:rPr lang="ru-RU" sz="6400" b="1" dirty="0"/>
              <a:t>Болонье он поет вместе со знаменитым «</a:t>
            </a:r>
            <a:r>
              <a:rPr lang="ru-RU" sz="6400" b="1" dirty="0" err="1"/>
              <a:t>музико</a:t>
            </a:r>
            <a:r>
              <a:rPr lang="ru-RU" sz="6400" b="1" dirty="0"/>
              <a:t>» </a:t>
            </a:r>
            <a:r>
              <a:rPr lang="ru-RU" sz="6400" b="1" dirty="0" err="1"/>
              <a:t>Бернакки</a:t>
            </a:r>
            <a:r>
              <a:rPr lang="ru-RU" sz="6400" b="1" dirty="0"/>
              <a:t>, который старше его на двадцать лет. В 1727 году Карло просит </a:t>
            </a:r>
            <a:r>
              <a:rPr lang="ru-RU" sz="6400" b="1" dirty="0" err="1"/>
              <a:t>Бернакки</a:t>
            </a:r>
            <a:r>
              <a:rPr lang="ru-RU" sz="6400" b="1" dirty="0"/>
              <a:t> давать ему уроки пения.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/>
              <a:t>    В </a:t>
            </a:r>
            <a:r>
              <a:rPr lang="ru-RU" sz="6400" b="1" dirty="0"/>
              <a:t>1729 году они вместе поют в Венеции с кастратом </a:t>
            </a:r>
            <a:r>
              <a:rPr lang="ru-RU" sz="6400" b="1" dirty="0" err="1"/>
              <a:t>Черестини</a:t>
            </a:r>
            <a:r>
              <a:rPr lang="ru-RU" sz="6400" b="1" dirty="0"/>
              <a:t> в опере Л. Винчи. В следующем году певец с триумфом выступает в Венеции в опере своего брата </a:t>
            </a:r>
            <a:r>
              <a:rPr lang="ru-RU" sz="6400" b="1" dirty="0" err="1"/>
              <a:t>Рикардо</a:t>
            </a:r>
            <a:r>
              <a:rPr lang="ru-RU" sz="6400" b="1" dirty="0"/>
              <a:t> «</a:t>
            </a:r>
            <a:r>
              <a:rPr lang="ru-RU" sz="6400" b="1" dirty="0" err="1"/>
              <a:t>Идаспе</a:t>
            </a:r>
            <a:r>
              <a:rPr lang="ru-RU" sz="6400" b="1" dirty="0"/>
              <a:t>». После исполнения двух виртуозных арий публика приходит в исступление! С таким же блеском он повторяет свой триумф в Вене, во дворце императора Карла VI, приумножив «вокальную акробатику», чтобы ослепить Его Величество.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3168352" cy="2568934"/>
          </a:xfrm>
        </p:spPr>
      </p:pic>
    </p:spTree>
    <p:extLst>
      <p:ext uri="{BB962C8B-B14F-4D97-AF65-F5344CB8AC3E}">
        <p14:creationId xmlns:p14="http://schemas.microsoft.com/office/powerpoint/2010/main" val="9382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295</TotalTime>
  <Words>1910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Кутюр</vt:lpstr>
      <vt:lpstr>Презентация PowerPoint</vt:lpstr>
      <vt:lpstr>Презентация PowerPoint</vt:lpstr>
      <vt:lpstr>- Ознакомить педагогов с жизнью и творчеством певца XVIII  века карло Броски (Фаринелли);  - Вызывать интерес к творчеству  выдающихся музыкантов;  - Расширять кругозор, повышать уровень профессиональной компетентности педагогов.</vt:lpstr>
      <vt:lpstr>Фаринелли  1705-1789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2014-11-19T07:07:44Z</dcterms:created>
  <dcterms:modified xsi:type="dcterms:W3CDTF">2015-01-12T05:13:03Z</dcterms:modified>
</cp:coreProperties>
</file>